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  <p:sldMasterId id="2147483652" r:id="rId2"/>
    <p:sldMasterId id="2147483662" r:id="rId3"/>
    <p:sldMasterId id="2147483693" r:id="rId4"/>
    <p:sldMasterId id="2147483698" r:id="rId5"/>
    <p:sldMasterId id="2147483665" r:id="rId6"/>
  </p:sldMasterIdLst>
  <p:notesMasterIdLst>
    <p:notesMasterId r:id="rId18"/>
  </p:notesMasterIdLst>
  <p:handoutMasterIdLst>
    <p:handoutMasterId r:id="rId19"/>
  </p:handoutMasterIdLst>
  <p:sldIdLst>
    <p:sldId id="256" r:id="rId7"/>
    <p:sldId id="262" r:id="rId8"/>
    <p:sldId id="325" r:id="rId9"/>
    <p:sldId id="336" r:id="rId10"/>
    <p:sldId id="337" r:id="rId11"/>
    <p:sldId id="339" r:id="rId12"/>
    <p:sldId id="335" r:id="rId13"/>
    <p:sldId id="299" r:id="rId14"/>
    <p:sldId id="331" r:id="rId15"/>
    <p:sldId id="332" r:id="rId16"/>
    <p:sldId id="333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523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C"/>
    <a:srgbClr val="003D50"/>
    <a:srgbClr val="2A4898"/>
    <a:srgbClr val="384973"/>
    <a:srgbClr val="007FB3"/>
    <a:srgbClr val="8E1558"/>
    <a:srgbClr val="A74977"/>
    <a:srgbClr val="F8A900"/>
    <a:srgbClr val="FED9A2"/>
    <a:srgbClr val="007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88698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094" y="62"/>
      </p:cViewPr>
      <p:guideLst>
        <p:guide pos="5239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2" d="100"/>
          <a:sy n="162" d="100"/>
        </p:scale>
        <p:origin x="55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416490-CC85-444F-957E-7EDE2DF62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1A4F1-4F56-6840-97A0-5D99C0EA96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98A0A-2E8D-DF4F-9C31-A81C00E300DB}" type="datetimeFigureOut">
              <a:rPr lang="en-GB" smtClean="0"/>
              <a:t>08/04/2020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9A510-34A7-3B44-B012-7C929876E9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24C06-B906-CB40-A7E2-6054534B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633EF-120A-2C48-B885-0B1F58D5D7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C31F-EDF8-D64C-B235-4BEA7689D6AD}" type="datetimeFigureOut">
              <a:rPr lang="en-GB" smtClean="0"/>
              <a:t>08/04/2020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567F-F019-E948-A7D1-1F94AF0600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20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29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04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services@jisc.ac.uk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jisc.ac.uk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3239D9C-EA5C-4DDB-ACFA-8E457CD8E0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background image (via slide master)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2995886"/>
            <a:ext cx="5373811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1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 (white or black text)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051" y="339726"/>
            <a:ext cx="1908174" cy="542478"/>
          </a:xfrm>
          <a:prstGeom prst="rect">
            <a:avLst/>
          </a:prstGeom>
        </p:spPr>
        <p:txBody>
          <a:bodyPr lIns="0" tIns="0" rIns="0" bIns="0"/>
          <a:lstStyle>
            <a:lvl1pPr marL="36910" indent="0" algn="r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139303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270271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3pPr>
            <a:lvl4pPr marL="402431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4pPr>
            <a:lvl5pPr marL="533400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5pPr>
          </a:lstStyle>
          <a:p>
            <a:pPr lvl="0"/>
            <a:r>
              <a:rPr lang="en-US" dirty="0"/>
              <a:t>Date / publication (white/black)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8774" y="4105351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 (white or black text)</a:t>
            </a:r>
          </a:p>
        </p:txBody>
      </p:sp>
    </p:spTree>
    <p:extLst>
      <p:ext uri="{BB962C8B-B14F-4D97-AF65-F5344CB8AC3E}">
        <p14:creationId xmlns:p14="http://schemas.microsoft.com/office/powerpoint/2010/main" val="183180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29303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792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BF1310-C6E8-4747-8F27-E8B3BAE2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200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68455E-248E-4A62-84CB-1504411DD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52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02423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669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2810A4-96FB-42BF-AA7B-3057FF99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05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35B841-1D1F-46DF-839D-40ADD4D3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86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14231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95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OFF /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C3DB1F-2F5F-4A41-8446-2FC2ADB97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61" t="86" r="17143"/>
          <a:stretch/>
        </p:blipFill>
        <p:spPr>
          <a:xfrm>
            <a:off x="3606018" y="0"/>
            <a:ext cx="5537982" cy="5143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48E224-0843-40D6-A276-7E4F01A610D6}"/>
              </a:ext>
            </a:extLst>
          </p:cNvPr>
          <p:cNvSpPr/>
          <p:nvPr userDrawn="1"/>
        </p:nvSpPr>
        <p:spPr>
          <a:xfrm>
            <a:off x="877" y="0"/>
            <a:ext cx="3641970" cy="5143498"/>
          </a:xfrm>
          <a:prstGeom prst="rect">
            <a:avLst/>
          </a:prstGeom>
          <a:solidFill>
            <a:srgbClr val="F8A8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83C6179-DD0A-490F-BDCC-39DCE0DD2E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34878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7789889-646E-4B2E-9D5C-573B0D05460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8774" y="1400971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2652D3B-FC2F-4D4C-BC2F-484950BD2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58774" y="1765311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87C38241-24AF-4CE0-980A-71A16D93C1C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65955" y="2249488"/>
            <a:ext cx="29520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A88A6C-BDD3-4D52-BD09-C40E6D3C83A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65955" y="2468230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One </a:t>
            </a:r>
            <a:r>
              <a:rPr lang="en-GB" dirty="0" err="1"/>
              <a:t>Castlepark</a:t>
            </a:r>
            <a:r>
              <a:rPr lang="en-GB" dirty="0"/>
              <a:t> Tower Hill Bristol BS2 0JA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1AA825B-E050-4FEA-9752-6FAEE5EBA66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65955" y="2849077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T 020 3697 5800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582BB2-CAF7-4EC8-851F-180E70D5FB8B}"/>
              </a:ext>
            </a:extLst>
          </p:cNvPr>
          <p:cNvSpPr txBox="1"/>
          <p:nvPr userDrawn="1"/>
        </p:nvSpPr>
        <p:spPr>
          <a:xfrm>
            <a:off x="365955" y="3305908"/>
            <a:ext cx="24991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rgbClr val="2A4898"/>
                </a:solidFill>
                <a:latin typeface="+mn-lt"/>
                <a:ea typeface="Roboto Medium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customerservices@jisc.ac.uk</a:t>
            </a:r>
            <a:endParaRPr lang="en-GB" sz="1200" b="1" dirty="0">
              <a:solidFill>
                <a:srgbClr val="2A4898"/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DF8DAE-180A-4A80-948F-DF49A8732151}"/>
              </a:ext>
            </a:extLst>
          </p:cNvPr>
          <p:cNvSpPr txBox="1"/>
          <p:nvPr userDrawn="1"/>
        </p:nvSpPr>
        <p:spPr>
          <a:xfrm>
            <a:off x="365955" y="3612192"/>
            <a:ext cx="24991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rgbClr val="2A4898"/>
                </a:solidFill>
                <a:latin typeface="+mn-lt"/>
                <a:ea typeface="Roboto Medium" panose="02000000000000000000" pitchFamily="2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jisc.ac.uk</a:t>
            </a:r>
            <a:endParaRPr lang="en-GB" sz="1200" b="1" dirty="0">
              <a:solidFill>
                <a:srgbClr val="2A4898"/>
              </a:solidFill>
              <a:latin typeface="+mn-lt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9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A157DE-7020-4FC1-84EC-74C89F24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43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13441-BF5B-4FB2-9553-87D53D6A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170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407145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763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79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022915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418130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43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370905-EA8F-408C-AF88-BA9535B1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22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CB3130-9E98-460A-9004-89B1D064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6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AD7AA7-DF94-4AFF-A5FA-B3EEEEDACC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775" y="33972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0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51F27-3798-444E-B250-2F53A2AD84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4" r:id="rId2"/>
    <p:sldLayoutId id="2147483676" r:id="rId3"/>
    <p:sldLayoutId id="2147483690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3DE752-DA70-4A19-9AB8-AE44F462F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8059FF-A7D0-4A2E-A9BF-F03CA6FA8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D7517-DF94-49E7-B57E-2F2D4D40D4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4" r:id="rId2"/>
    <p:sldLayoutId id="2147483677" r:id="rId3"/>
    <p:sldLayoutId id="2147483691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3DE752-DA70-4A19-9AB8-AE44F462F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8059FF-A7D0-4A2E-A9BF-F03CA6FA8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1E702B-CEDF-440D-AE34-A9C3CC1DC4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8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3DE752-DA70-4A19-9AB8-AE44F462F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8059FF-A7D0-4A2E-A9BF-F03CA6FA8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427CD-10DF-40F8-B66D-2742A4BE1D0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 dirty="0"/>
              <a:t>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7CC3DB-7876-44F5-93EB-E85646264B0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7" r:id="rId2"/>
    <p:sldLayoutId id="2147483678" r:id="rId3"/>
    <p:sldLayoutId id="2147483692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content.feandskills@jisc.ac.u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jisc.ac.uk/training/developing-learners-employability-skills" TargetMode="External"/><Relationship Id="rId7" Type="http://schemas.openxmlformats.org/officeDocument/2006/relationships/hyperlink" Target="https://youngminds.org.uk/blog/what-to-do-if-you-re-anxious-about-coronavirus/?fbclid=IwAR0nhFp_P70YYZd1CJF1T_D_thEY9tZzDzzR8P7iu6gbbVVZ_LTu6x0UL8U&amp;dm_i=26BG,6SIQE,284YE,R6HML,1" TargetMode="External"/><Relationship Id="rId2" Type="http://schemas.openxmlformats.org/officeDocument/2006/relationships/hyperlink" Target="https://coronavirus.jiscinvolve.org/wp/2020/03/25/some-points-from-our-2nd-planning-for-coronavirus-online-briefin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earsoned.com/staying-healthy-body-mind-crisis/" TargetMode="External"/><Relationship Id="rId5" Type="http://schemas.openxmlformats.org/officeDocument/2006/relationships/hyperlink" Target="https://www.jisc.ac.uk/guides/developing-students-digital-literacy" TargetMode="External"/><Relationship Id="rId4" Type="http://schemas.openxmlformats.org/officeDocument/2006/relationships/hyperlink" Target="https://www.pearsoned.com/5-tips-keep-motivated-learning-online/" TargetMode="External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sc.gov.uk/guidance/home-working" TargetMode="External"/><Relationship Id="rId13" Type="http://schemas.openxmlformats.org/officeDocument/2006/relationships/image" Target="../media/image8.svg"/><Relationship Id="rId3" Type="http://schemas.openxmlformats.org/officeDocument/2006/relationships/hyperlink" Target="https://www.youtube.com/watch?v=CMM9GjfkOqU" TargetMode="External"/><Relationship Id="rId7" Type="http://schemas.openxmlformats.org/officeDocument/2006/relationships/hyperlink" Target="https://coronavirus.jiscinvolve.org/wp/2020/03/26/how-are-you-supporting-your-teaching-staff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www.jisc.ac.uk/training/managing-emotionally-challenging-situations-for-frontline-staf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ronavirus.jiscinvolve.org/wp/" TargetMode="External"/><Relationship Id="rId11" Type="http://schemas.openxmlformats.org/officeDocument/2006/relationships/hyperlink" Target="https://www.mentalhealth.org.uk/publications/looking-after-your-mental-health-during-coronavirus-outbreak?dm_i=26BG,6SIQE,284YE,R6HMK,1" TargetMode="External"/><Relationship Id="rId5" Type="http://schemas.openxmlformats.org/officeDocument/2006/relationships/hyperlink" Target="https://www.jisc.ac.uk/training/planning-for-coronavirus" TargetMode="External"/><Relationship Id="rId10" Type="http://schemas.openxmlformats.org/officeDocument/2006/relationships/hyperlink" Target="https://www.mind.org.uk/information-support/coronavirus/coronavirus-and-your-wellbeing/" TargetMode="External"/><Relationship Id="rId4" Type="http://schemas.openxmlformats.org/officeDocument/2006/relationships/hyperlink" Target="https://www.aoc.co.uk/resources-college-staff" TargetMode="External"/><Relationship Id="rId9" Type="http://schemas.openxmlformats.org/officeDocument/2006/relationships/hyperlink" Target="https://digitalcapability.jisc.ac.uk/what-is-digital-capability/digital-wellbein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ebooksforfe.jisc.ac.uk/index.php/librarian-support/webinar-recordings/" TargetMode="External"/><Relationship Id="rId3" Type="http://schemas.openxmlformats.org/officeDocument/2006/relationships/hyperlink" Target="https://proquest.libguides.com/ld.php?content_id=16277502" TargetMode="External"/><Relationship Id="rId7" Type="http://schemas.openxmlformats.org/officeDocument/2006/relationships/hyperlink" Target="https://support.ebooksforfe.jisc.ac.uk/index.php/guides/top-tips-for-teaching-practitioners/" TargetMode="External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ocationalresources.support.jisc.ac.uk/webinars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vocationalresources.support.jisc.ac.uk/wp-content/uploads/sites/3/2020/02/Jisc-VLR-Welcome-Pack-pdfa.pdf" TargetMode="External"/><Relationship Id="rId10" Type="http://schemas.openxmlformats.org/officeDocument/2006/relationships/hyperlink" Target="https://support.ebooksforfe.jisc.ac.uk/index.php/guides/increasing-engagement-with-digital-resources/" TargetMode="External"/><Relationship Id="rId4" Type="http://schemas.openxmlformats.org/officeDocument/2006/relationships/hyperlink" Target="https://proquest.libguides.com/ld.php?content_id=47476636" TargetMode="External"/><Relationship Id="rId9" Type="http://schemas.openxmlformats.org/officeDocument/2006/relationships/hyperlink" Target="https://support.ebooksforfe.jisc.ac.uk/index.php/librarian-support/promotional-material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libraryservices/documents/Harvard_citation_hlp.pdf" TargetMode="External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s://support.ebooksforfe.jisc.ac.uk/index.php/librarian-support/reports/reports-usage-and-activity/" TargetMode="External"/><Relationship Id="rId4" Type="http://schemas.openxmlformats.org/officeDocument/2006/relationships/hyperlink" Target="https://jusp.jisc.ac.uk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itslearning.com/uk/about-us/resources/v-zoom-web-conferencing-tool-how-to-video" TargetMode="External"/><Relationship Id="rId7" Type="http://schemas.openxmlformats.org/officeDocument/2006/relationships/hyperlink" Target="https://www.ncsc.gov.uk/guidance/home-working" TargetMode="External"/><Relationship Id="rId2" Type="http://schemas.openxmlformats.org/officeDocument/2006/relationships/hyperlink" Target="https://www.youtube.com/watch?v=SvZ8St2Md9g&amp;feature=youtu.b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jisc.ac.uk/blog/dont-forget-the-human-side-of-homeworking-11-mar-2020" TargetMode="External"/><Relationship Id="rId5" Type="http://schemas.openxmlformats.org/officeDocument/2006/relationships/hyperlink" Target="https://www.jisc.ac.uk/training/cloud-live-online-clinic" TargetMode="External"/><Relationship Id="rId4" Type="http://schemas.openxmlformats.org/officeDocument/2006/relationships/hyperlink" Target="https://coronavirus.jiscinvolve.org/wp/2020/03/25/problems-with-home-wi-fi/" TargetMode="External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7AA6CB-5D21-4674-86F5-DE40783F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571750"/>
            <a:ext cx="7207635" cy="341572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Roboto Black" panose="02000000000000000000" pitchFamily="2" charset="0"/>
              </a:rPr>
              <a:t>e-books for FE monthly clinic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15ED4-4BE3-444F-B7F2-B6D6ECB5CC1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3184664"/>
            <a:ext cx="6518277" cy="25574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April 8</a:t>
            </a:r>
            <a:r>
              <a:rPr lang="en-GB" baseline="300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2020: COVID-19 update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2B1C6-4CDC-459D-9671-665D8F0E8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" r="1431"/>
          <a:stretch/>
        </p:blipFill>
        <p:spPr>
          <a:xfrm>
            <a:off x="0" y="3706495"/>
            <a:ext cx="9144000" cy="1437005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5182D57-8B6C-4CEC-97C3-F967F20F1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5" y="4063365"/>
            <a:ext cx="537159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7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4A04C5-CF20-48E7-A219-18CA7239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29" y="2644775"/>
            <a:ext cx="6518277" cy="341572"/>
          </a:xfrm>
        </p:spPr>
        <p:txBody>
          <a:bodyPr/>
          <a:lstStyle/>
          <a:p>
            <a:r>
              <a:rPr lang="en-GB" dirty="0">
                <a:latin typeface="Roboto Black" panose="02000000000000000000" pitchFamily="2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0722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41A7EF2-F5AA-4CAE-A2AC-24FB6B97B314}"/>
              </a:ext>
            </a:extLst>
          </p:cNvPr>
          <p:cNvSpPr txBox="1">
            <a:spLocks/>
          </p:cNvSpPr>
          <p:nvPr/>
        </p:nvSpPr>
        <p:spPr>
          <a:xfrm>
            <a:off x="358774" y="1400971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700" b="0" i="0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FE and skills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6270C6-D9E5-4C8C-AD7B-142702B226C4}"/>
              </a:ext>
            </a:extLst>
          </p:cNvPr>
          <p:cNvSpPr txBox="1">
            <a:spLocks/>
          </p:cNvSpPr>
          <p:nvPr/>
        </p:nvSpPr>
        <p:spPr>
          <a:xfrm>
            <a:off x="358774" y="1765311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700" b="0" i="0" kern="1200">
                <a:solidFill>
                  <a:schemeClr val="tx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content.feandskills@jisc.ac.uk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D11C82-1467-40AA-B969-8C866BEE70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" r="782"/>
          <a:stretch/>
        </p:blipFill>
        <p:spPr>
          <a:xfrm>
            <a:off x="3714749" y="0"/>
            <a:ext cx="54292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1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57FB77-8E92-4A92-B0CC-ACAAF9C9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829422"/>
            <a:ext cx="6518277" cy="341572"/>
          </a:xfrm>
        </p:spPr>
        <p:txBody>
          <a:bodyPr/>
          <a:lstStyle/>
          <a:p>
            <a:r>
              <a:rPr lang="en-GB" b="0" dirty="0">
                <a:latin typeface="Roboto Black" panose="02000000000000000000" pitchFamily="2" charset="0"/>
              </a:rPr>
              <a:t>Outcomes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84E5B4-DBFB-4A00-8C33-0CEDF334291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8285" y="2445666"/>
            <a:ext cx="6518277" cy="2557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Resources to support requests from the last 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Further support requests from delegates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1936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3BB0-104E-4F5A-A25D-CEECCE14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boto Black" panose="02000000000000000000" pitchFamily="2" charset="0"/>
              </a:rPr>
              <a:t>Students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2FEF66-7CF0-4BD2-B767-569E41A0BE4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>
                <a:latin typeface="Roboto Black" panose="02000000000000000000" pitchFamily="2" charset="0"/>
                <a:ea typeface="Roboto Black" panose="02000000000000000000" pitchFamily="2" charset="0"/>
              </a:rPr>
              <a:t>Keeping students engaged and motivated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EC4D2-A137-4AF8-B888-9215CD7F2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429556"/>
            <a:ext cx="8584503" cy="897332"/>
          </a:xfrm>
        </p:spPr>
        <p:txBody>
          <a:bodyPr/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 planning for coronavirus webinar recording 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Jisc training – Developing learners employability skills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GB" dirty="0">
                <a:latin typeface="Roboto Black" panose="02000000000000000000" pitchFamily="2" charset="0"/>
                <a:ea typeface="Roboto Black" panose="02000000000000000000" pitchFamily="2" charset="0"/>
              </a:rPr>
              <a:t>Currently full book more dates potentially will be added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Pearson tips for students about staying motivated online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D6F871B-35E8-42DD-90B6-04090DE1760B}"/>
              </a:ext>
            </a:extLst>
          </p:cNvPr>
          <p:cNvSpPr txBox="1">
            <a:spLocks/>
          </p:cNvSpPr>
          <p:nvPr/>
        </p:nvSpPr>
        <p:spPr>
          <a:xfrm>
            <a:off x="358772" y="261517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Roboto Black" panose="02000000000000000000" pitchFamily="2" charset="0"/>
                <a:ea typeface="Roboto Black" panose="02000000000000000000" pitchFamily="2" charset="0"/>
              </a:rPr>
              <a:t>Improving students digital literacy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44C3459-5C6C-4C46-9BA0-C814C6AC5EBA}"/>
              </a:ext>
            </a:extLst>
          </p:cNvPr>
          <p:cNvSpPr txBox="1">
            <a:spLocks/>
          </p:cNvSpPr>
          <p:nvPr/>
        </p:nvSpPr>
        <p:spPr>
          <a:xfrm>
            <a:off x="358773" y="2921947"/>
            <a:ext cx="6518276" cy="674307"/>
          </a:xfrm>
          <a:prstGeom prst="rect">
            <a:avLst/>
          </a:prstGeom>
        </p:spPr>
        <p:txBody>
          <a:bodyPr lIns="0" tIns="0" rIns="0" bIns="0"/>
          <a:lstStyle>
            <a:lvl1pPr marL="90488" indent="-90488" algn="l" defTabSz="2700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180975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2pPr>
            <a:lvl3pPr marL="266700" indent="-85725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3pPr>
            <a:lvl4pPr marL="357188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4pPr>
            <a:lvl5pPr marL="447675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 guide to developing students digital literacy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Jisc training – Supporting learners digital identity and wellbeing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GB" dirty="0">
                <a:latin typeface="Roboto Black" panose="02000000000000000000" pitchFamily="2" charset="0"/>
                <a:ea typeface="Roboto Black" panose="02000000000000000000" pitchFamily="2" charset="0"/>
              </a:rPr>
              <a:t>Currently full book more dates potentially will be added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8DFDAFA-A06A-4551-A5F2-3CF32FC1DB93}"/>
              </a:ext>
            </a:extLst>
          </p:cNvPr>
          <p:cNvSpPr txBox="1">
            <a:spLocks/>
          </p:cNvSpPr>
          <p:nvPr/>
        </p:nvSpPr>
        <p:spPr>
          <a:xfrm>
            <a:off x="358774" y="376578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Roboto Black" panose="02000000000000000000" pitchFamily="2" charset="0"/>
                <a:ea typeface="Roboto Black" panose="02000000000000000000" pitchFamily="2" charset="0"/>
              </a:rPr>
              <a:t>Supporting mental health and well-being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4FE0E6-ED2A-4D8C-B7A4-CC045134739B}"/>
              </a:ext>
            </a:extLst>
          </p:cNvPr>
          <p:cNvSpPr txBox="1"/>
          <p:nvPr/>
        </p:nvSpPr>
        <p:spPr>
          <a:xfrm>
            <a:off x="292097" y="4039110"/>
            <a:ext cx="665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Pearson advice on staying healthy in body and mind </a:t>
            </a:r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Advice from Young Minds</a:t>
            </a:r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Graphic 13" descr="Graduation cap">
            <a:extLst>
              <a:ext uri="{FF2B5EF4-FFF2-40B4-BE49-F238E27FC236}">
                <a16:creationId xmlns:a16="http://schemas.microsoft.com/office/drawing/2014/main" id="{1BC331D6-7291-4B26-853A-1205FF3EA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25015" y="2460297"/>
            <a:ext cx="2561064" cy="25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2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3BB0-104E-4F5A-A25D-CEECCE14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boto Black" panose="02000000000000000000" pitchFamily="2" charset="0"/>
              </a:rPr>
              <a:t>Staff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D782C1B-3D87-4F0A-AED3-125CAF888963}"/>
              </a:ext>
            </a:extLst>
          </p:cNvPr>
          <p:cNvSpPr txBox="1">
            <a:spLocks/>
          </p:cNvSpPr>
          <p:nvPr/>
        </p:nvSpPr>
        <p:spPr>
          <a:xfrm>
            <a:off x="358771" y="1438593"/>
            <a:ext cx="8026945" cy="2266313"/>
          </a:xfrm>
          <a:prstGeom prst="rect">
            <a:avLst/>
          </a:prstGeom>
        </p:spPr>
        <p:txBody>
          <a:bodyPr lIns="0" tIns="0" rIns="0" bIns="0"/>
          <a:lstStyle>
            <a:lvl1pPr marL="90488" indent="-90488" algn="l" defTabSz="2700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180975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2pPr>
            <a:lvl3pPr marL="266700" indent="-85725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3pPr>
            <a:lvl4pPr marL="357188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4pPr>
            <a:lvl5pPr marL="447675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Jisc online training on managing emotionally challenging situations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GB" dirty="0">
                <a:latin typeface="Roboto Black" panose="02000000000000000000" pitchFamily="2" charset="0"/>
                <a:ea typeface="Roboto Black" panose="02000000000000000000" pitchFamily="2" charset="0"/>
              </a:rPr>
              <a:t>Currently full book more dates potentially will be added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 video – Supporting teaching staff to online learning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AOC resources for college staff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 planning for coronavirus training 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 blog – coronavirus help and information for members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 blog on supporting teaching staff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Cyber Security Centre guidance on homeworking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 advice on digital well-being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Advice from Mind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Advice from Mental Health Foundation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DAFF162-1D0C-4B06-BC0D-4671A4D3A7C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>
                <a:latin typeface="Roboto Black" panose="02000000000000000000" pitchFamily="2" charset="0"/>
                <a:ea typeface="Roboto Black" panose="02000000000000000000" pitchFamily="2" charset="0"/>
              </a:rPr>
              <a:t>Supporting staff and yourself</a:t>
            </a:r>
          </a:p>
          <a:p>
            <a:endParaRPr lang="en-GB" dirty="0"/>
          </a:p>
        </p:txBody>
      </p:sp>
      <p:pic>
        <p:nvPicPr>
          <p:cNvPr id="4" name="Graphic 3" descr="Classroom">
            <a:extLst>
              <a:ext uri="{FF2B5EF4-FFF2-40B4-BE49-F238E27FC236}">
                <a16:creationId xmlns:a16="http://schemas.microsoft.com/office/drawing/2014/main" id="{E310D652-A72A-49FF-86B8-012F8AC87C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81598" y="2675488"/>
            <a:ext cx="2211658" cy="22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8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3BB0-104E-4F5A-A25D-CEECCE14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boto Black" panose="02000000000000000000" pitchFamily="2" charset="0"/>
              </a:rPr>
              <a:t>Learning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0731B-F5F8-41A3-9081-48F353A21FE4}"/>
              </a:ext>
            </a:extLst>
          </p:cNvPr>
          <p:cNvSpPr txBox="1">
            <a:spLocks/>
          </p:cNvSpPr>
          <p:nvPr/>
        </p:nvSpPr>
        <p:spPr>
          <a:xfrm>
            <a:off x="358770" y="1359983"/>
            <a:ext cx="8026945" cy="1453129"/>
          </a:xfrm>
          <a:prstGeom prst="rect">
            <a:avLst/>
          </a:prstGeom>
        </p:spPr>
        <p:txBody>
          <a:bodyPr lIns="0" tIns="0" rIns="0" bIns="0"/>
          <a:lstStyle>
            <a:lvl1pPr marL="90488" indent="-90488" algn="l" defTabSz="2700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180975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2pPr>
            <a:lvl3pPr marL="266700" indent="-85725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3pPr>
            <a:lvl4pPr marL="357188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4pPr>
            <a:lvl5pPr marL="447675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ProQuest </a:t>
            </a:r>
            <a:r>
              <a:rPr lang="en-GB" dirty="0" err="1"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Ebook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Central Quick Start Guide  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ProQuest Getting Started with </a:t>
            </a:r>
            <a:r>
              <a:rPr lang="en-GB" dirty="0" err="1"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Ebook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Central flyer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 Vocational learning resources welcome pack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 Vocational learning resources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 recordings for teaching staff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Ideas for using e-books for teachers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e-books for FE previous webinar recordings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e-books for FE promotional materials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Increasing engagement with digital resources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Graphic 3" descr="Open book">
            <a:extLst>
              <a:ext uri="{FF2B5EF4-FFF2-40B4-BE49-F238E27FC236}">
                <a16:creationId xmlns:a16="http://schemas.microsoft.com/office/drawing/2014/main" id="{F05624D1-40E4-4FA6-97EB-262828E609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03060" y="3028191"/>
            <a:ext cx="1775584" cy="177558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D35CEA-8C88-41BC-BE01-302FE23E733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>
                <a:latin typeface="Roboto Black" panose="02000000000000000000" pitchFamily="2" charset="0"/>
                <a:ea typeface="Roboto Black" panose="02000000000000000000" pitchFamily="2" charset="0"/>
              </a:rPr>
              <a:t>Guides and promotional materials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98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3BB0-104E-4F5A-A25D-CEECCE14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boto Black" panose="02000000000000000000" pitchFamily="2" charset="0"/>
              </a:rPr>
              <a:t>Learning resources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D782C1B-3D87-4F0A-AED3-125CAF888963}"/>
              </a:ext>
            </a:extLst>
          </p:cNvPr>
          <p:cNvSpPr txBox="1">
            <a:spLocks/>
          </p:cNvSpPr>
          <p:nvPr/>
        </p:nvSpPr>
        <p:spPr>
          <a:xfrm>
            <a:off x="358769" y="1495482"/>
            <a:ext cx="8026945" cy="1297172"/>
          </a:xfrm>
          <a:prstGeom prst="rect">
            <a:avLst/>
          </a:prstGeom>
        </p:spPr>
        <p:txBody>
          <a:bodyPr lIns="0" tIns="0" rIns="0" bIns="0"/>
          <a:lstStyle>
            <a:lvl1pPr marL="90488" indent="-90488" algn="l" defTabSz="2700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180975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2pPr>
            <a:lvl3pPr marL="266700" indent="-85725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3pPr>
            <a:lvl4pPr marL="357188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4pPr>
            <a:lvl5pPr marL="447675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University guide to Harvard referencing 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DAFF162-1D0C-4B06-BC0D-4671A4D3A7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118621"/>
            <a:ext cx="6518277" cy="255741"/>
          </a:xfrm>
        </p:spPr>
        <p:txBody>
          <a:bodyPr/>
          <a:lstStyle/>
          <a:p>
            <a:r>
              <a:rPr lang="en-GB" dirty="0">
                <a:latin typeface="Roboto Black" panose="02000000000000000000" pitchFamily="2" charset="0"/>
                <a:ea typeface="Roboto Black" panose="02000000000000000000" pitchFamily="2" charset="0"/>
              </a:rPr>
              <a:t>Study Skills</a:t>
            </a:r>
          </a:p>
          <a:p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62FD76-5DBD-4E8A-896F-62F6A3363A19}"/>
              </a:ext>
            </a:extLst>
          </p:cNvPr>
          <p:cNvSpPr txBox="1">
            <a:spLocks/>
          </p:cNvSpPr>
          <p:nvPr/>
        </p:nvSpPr>
        <p:spPr>
          <a:xfrm>
            <a:off x="358769" y="2265188"/>
            <a:ext cx="8026945" cy="1297172"/>
          </a:xfrm>
          <a:prstGeom prst="rect">
            <a:avLst/>
          </a:prstGeom>
        </p:spPr>
        <p:txBody>
          <a:bodyPr lIns="0" tIns="0" rIns="0" bIns="0"/>
          <a:lstStyle>
            <a:lvl1pPr marL="90488" indent="-90488" algn="l" defTabSz="2700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180975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2pPr>
            <a:lvl3pPr marL="266700" indent="-85725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3pPr>
            <a:lvl4pPr marL="357188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4pPr>
            <a:lvl5pPr marL="447675" indent="-90488" algn="l" defTabSz="2700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 Journal Usage Statistics Portal (JUSP)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 guide to LibCentral usage reports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B6B3A3E-891A-49EF-81CE-1CAABA6A5431}"/>
              </a:ext>
            </a:extLst>
          </p:cNvPr>
          <p:cNvSpPr txBox="1">
            <a:spLocks/>
          </p:cNvSpPr>
          <p:nvPr/>
        </p:nvSpPr>
        <p:spPr>
          <a:xfrm>
            <a:off x="358769" y="1928997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700" b="1" i="0" kern="1200">
                <a:solidFill>
                  <a:schemeClr val="bg1"/>
                </a:solidFill>
                <a:latin typeface="+mn-lt"/>
                <a:ea typeface="Roboto Medium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Roboto Black" panose="02000000000000000000" pitchFamily="2" charset="0"/>
                <a:ea typeface="Roboto Black" panose="02000000000000000000" pitchFamily="2" charset="0"/>
              </a:rPr>
              <a:t>Usage statistics </a:t>
            </a:r>
          </a:p>
          <a:p>
            <a:endParaRPr lang="en-GB" dirty="0"/>
          </a:p>
        </p:txBody>
      </p:sp>
      <p:pic>
        <p:nvPicPr>
          <p:cNvPr id="4" name="Graphic 3" descr="Bar graph with upward trend">
            <a:extLst>
              <a:ext uri="{FF2B5EF4-FFF2-40B4-BE49-F238E27FC236}">
                <a16:creationId xmlns:a16="http://schemas.microsoft.com/office/drawing/2014/main" id="{8AE13A2E-9B93-41B6-BCC8-E22B1F5AF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9118" y="2792654"/>
            <a:ext cx="2122449" cy="21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6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EA32-A427-4A0E-89DA-E8614E44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boto Black" panose="02000000000000000000" pitchFamily="2" charset="0"/>
              </a:rPr>
              <a:t>Connectivity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2AEF4E-242B-4279-A3AD-744F592A25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>
                <a:latin typeface="Roboto Black" panose="02000000000000000000" pitchFamily="2" charset="0"/>
                <a:ea typeface="Roboto Black" panose="02000000000000000000" pitchFamily="2" charset="0"/>
              </a:rPr>
              <a:t>Tools for communicating with staff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555617-E6AF-4559-AD5C-CCF6191D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30338"/>
            <a:ext cx="4421381" cy="3013075"/>
          </a:xfrm>
        </p:spPr>
        <p:txBody>
          <a:bodyPr/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Teams 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Zoom support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Tips on improving home </a:t>
            </a:r>
            <a:r>
              <a:rPr lang="en-GB" dirty="0" err="1"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WiFi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 drop-in clinics for colleges and technical teams on how to use cloud technologies and activity tools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Jisc blog on staying connected during homeworking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Cyber Security Centre guidance on homeworking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Graphic 6" descr="Connections">
            <a:extLst>
              <a:ext uri="{FF2B5EF4-FFF2-40B4-BE49-F238E27FC236}">
                <a16:creationId xmlns:a16="http://schemas.microsoft.com/office/drawing/2014/main" id="{5301DAC8-9752-463C-AF26-6E80E53E9F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1395" y="2339355"/>
            <a:ext cx="2464420" cy="24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5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4A04C5-CF20-48E7-A219-18CA7239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29" y="2644775"/>
            <a:ext cx="6518277" cy="341572"/>
          </a:xfrm>
        </p:spPr>
        <p:txBody>
          <a:bodyPr/>
          <a:lstStyle/>
          <a:p>
            <a:r>
              <a:rPr lang="en-GB" dirty="0">
                <a:latin typeface="Roboto Black" panose="02000000000000000000" pitchFamily="2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0356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4A04C5-CF20-48E7-A219-18CA7239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731" y="1147571"/>
            <a:ext cx="6518277" cy="341572"/>
          </a:xfrm>
        </p:spPr>
        <p:txBody>
          <a:bodyPr/>
          <a:lstStyle/>
          <a:p>
            <a:r>
              <a:rPr lang="en-GB" dirty="0">
                <a:latin typeface="Roboto Black" panose="02000000000000000000" pitchFamily="2" charset="0"/>
              </a:rPr>
              <a:t>Q: Which subject areas are most in need of e-resources?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FB46324-A3D8-4E59-816C-855868B53221}"/>
              </a:ext>
            </a:extLst>
          </p:cNvPr>
          <p:cNvSpPr txBox="1">
            <a:spLocks/>
          </p:cNvSpPr>
          <p:nvPr/>
        </p:nvSpPr>
        <p:spPr>
          <a:xfrm>
            <a:off x="1493730" y="229297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+mn-lt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en-GB" dirty="0">
                <a:latin typeface="Roboto Black" panose="02000000000000000000" pitchFamily="2" charset="0"/>
              </a:rPr>
              <a:t>Q: Which specific resources would be most beneficial if Jisc could work with the publishers to make temporarily available?</a:t>
            </a:r>
          </a:p>
        </p:txBody>
      </p:sp>
    </p:spTree>
    <p:extLst>
      <p:ext uri="{BB962C8B-B14F-4D97-AF65-F5344CB8AC3E}">
        <p14:creationId xmlns:p14="http://schemas.microsoft.com/office/powerpoint/2010/main" val="37410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544DADBA-7B20-43B9-A7D2-09D0D3D88105}"/>
    </a:ext>
  </a:extLst>
</a:theme>
</file>

<file path=ppt/theme/theme2.xml><?xml version="1.0" encoding="utf-8"?>
<a:theme xmlns:a="http://schemas.openxmlformats.org/drawingml/2006/main" name="NAVY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D24B467F-D050-40E6-8AC2-C443AF5EFC78}"/>
    </a:ext>
  </a:extLst>
</a:theme>
</file>

<file path=ppt/theme/theme3.xml><?xml version="1.0" encoding="utf-8"?>
<a:theme xmlns:a="http://schemas.openxmlformats.org/drawingml/2006/main" name="JAD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7275DFE6-ABC0-411C-9AAA-B2285766D0CC}"/>
    </a:ext>
  </a:extLst>
</a:theme>
</file>

<file path=ppt/theme/theme4.xml><?xml version="1.0" encoding="utf-8"?>
<a:theme xmlns:a="http://schemas.openxmlformats.org/drawingml/2006/main" name="PURPL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63C908BA-6967-4CAA-A75F-B097D56CBD19}"/>
    </a:ext>
  </a:extLst>
</a:theme>
</file>

<file path=ppt/theme/theme5.xml><?xml version="1.0" encoding="utf-8"?>
<a:theme xmlns:a="http://schemas.openxmlformats.org/drawingml/2006/main" name="GRAP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8F0077AF-7F64-4295-9038-109644601E95}"/>
    </a:ext>
  </a:extLst>
</a:theme>
</file>

<file path=ppt/theme/theme6.xml><?xml version="1.0" encoding="utf-8"?>
<a:theme xmlns:a="http://schemas.openxmlformats.org/drawingml/2006/main" name="PALE YELLOW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FEB19_16x9" id="{3CB401D4-962E-4666-9D2D-EDFB3176FCB1}" vid="{79AB5F12-86A4-47DC-8041-5999D996B1A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JISC_PRESENTATION_TEMPLATE_FEB19_16x9</Template>
  <TotalTime>6648</TotalTime>
  <Words>372</Words>
  <Application>Microsoft Office PowerPoint</Application>
  <PresentationFormat>On-screen Show (16:9)</PresentationFormat>
  <Paragraphs>64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Roboto</vt:lpstr>
      <vt:lpstr>Roboto Black</vt:lpstr>
      <vt:lpstr>Roboto Medium</vt:lpstr>
      <vt:lpstr>COVERS</vt:lpstr>
      <vt:lpstr>NAVY</vt:lpstr>
      <vt:lpstr>JADE</vt:lpstr>
      <vt:lpstr>PURPLE</vt:lpstr>
      <vt:lpstr>GRAPE</vt:lpstr>
      <vt:lpstr>PALE YELLOW</vt:lpstr>
      <vt:lpstr>e-books for FE monthly clinic</vt:lpstr>
      <vt:lpstr>Outcomes</vt:lpstr>
      <vt:lpstr>Students</vt:lpstr>
      <vt:lpstr>Staff</vt:lpstr>
      <vt:lpstr>Learning resources</vt:lpstr>
      <vt:lpstr>Learning resources</vt:lpstr>
      <vt:lpstr>Connectivity </vt:lpstr>
      <vt:lpstr>Q&amp;A</vt:lpstr>
      <vt:lpstr>Q: Which subject areas are most in need of e-resources?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e-books for FE</dc:title>
  <dc:creator>Helen Foster</dc:creator>
  <cp:lastModifiedBy>Helen Foster</cp:lastModifiedBy>
  <cp:revision>215</cp:revision>
  <cp:lastPrinted>2018-08-23T11:32:46Z</cp:lastPrinted>
  <dcterms:created xsi:type="dcterms:W3CDTF">2019-08-12T10:51:14Z</dcterms:created>
  <dcterms:modified xsi:type="dcterms:W3CDTF">2020-04-08T09:40:59Z</dcterms:modified>
</cp:coreProperties>
</file>